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</p:sldIdLst>
  <p:sldSz cx="12192000" cy="6858000"/>
  <p:notesSz cx="6662738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220" autoAdjust="0"/>
  </p:normalViewPr>
  <p:slideViewPr>
    <p:cSldViewPr snapToGrid="0">
      <p:cViewPr varScale="1">
        <p:scale>
          <a:sx n="91" d="100"/>
          <a:sy n="91" d="100"/>
        </p:scale>
        <p:origin x="1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559EC2-3D2F-4FF7-B79D-38EE2259A33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5C25B7A7-401A-478D-87A1-92559D0F8A03}">
      <dgm:prSet/>
      <dgm:spPr/>
      <dgm:t>
        <a:bodyPr/>
        <a:lstStyle/>
        <a:p>
          <a:pPr rtl="0"/>
          <a:r>
            <a:rPr lang="en-GB" smtClean="0"/>
            <a:t>Sensitivity</a:t>
          </a:r>
          <a:endParaRPr lang="en-GB"/>
        </a:p>
      </dgm:t>
    </dgm:pt>
    <dgm:pt modelId="{B0797327-3CC7-40CA-8A45-6A022FDAD166}" type="parTrans" cxnId="{BDECBFED-51D5-45C9-827A-A558F5A9BBED}">
      <dgm:prSet/>
      <dgm:spPr/>
      <dgm:t>
        <a:bodyPr/>
        <a:lstStyle/>
        <a:p>
          <a:endParaRPr lang="en-GB"/>
        </a:p>
      </dgm:t>
    </dgm:pt>
    <dgm:pt modelId="{0DEE745B-126F-4333-AC50-10BE4BEFF1B0}" type="sibTrans" cxnId="{BDECBFED-51D5-45C9-827A-A558F5A9BBED}">
      <dgm:prSet/>
      <dgm:spPr/>
      <dgm:t>
        <a:bodyPr/>
        <a:lstStyle/>
        <a:p>
          <a:endParaRPr lang="en-GB"/>
        </a:p>
      </dgm:t>
    </dgm:pt>
    <dgm:pt modelId="{39DA8399-A467-485C-AFE7-09EF60DCADA3}">
      <dgm:prSet/>
      <dgm:spPr/>
      <dgm:t>
        <a:bodyPr/>
        <a:lstStyle/>
        <a:p>
          <a:pPr rtl="0"/>
          <a:r>
            <a:rPr lang="en-GB" smtClean="0"/>
            <a:t>Profiles</a:t>
          </a:r>
          <a:endParaRPr lang="en-GB"/>
        </a:p>
      </dgm:t>
    </dgm:pt>
    <dgm:pt modelId="{B8AA9032-78C7-48D0-BD30-0C260113DAC8}" type="parTrans" cxnId="{139B610B-67D5-48A7-ABC3-3388D4CDFD5D}">
      <dgm:prSet/>
      <dgm:spPr/>
      <dgm:t>
        <a:bodyPr/>
        <a:lstStyle/>
        <a:p>
          <a:endParaRPr lang="en-GB"/>
        </a:p>
      </dgm:t>
    </dgm:pt>
    <dgm:pt modelId="{541E80D9-FD41-40D1-9F03-E68FC9A61208}" type="sibTrans" cxnId="{139B610B-67D5-48A7-ABC3-3388D4CDFD5D}">
      <dgm:prSet/>
      <dgm:spPr/>
      <dgm:t>
        <a:bodyPr/>
        <a:lstStyle/>
        <a:p>
          <a:endParaRPr lang="en-GB"/>
        </a:p>
      </dgm:t>
    </dgm:pt>
    <dgm:pt modelId="{9DA8B1C1-8155-4AAD-A838-8052301D01C1}">
      <dgm:prSet/>
      <dgm:spPr/>
      <dgm:t>
        <a:bodyPr/>
        <a:lstStyle/>
        <a:p>
          <a:pPr rtl="0"/>
          <a:r>
            <a:rPr lang="en-GB" smtClean="0"/>
            <a:t>Anonymising</a:t>
          </a:r>
          <a:endParaRPr lang="en-GB"/>
        </a:p>
      </dgm:t>
    </dgm:pt>
    <dgm:pt modelId="{0D9E4FEB-36BC-4144-8100-F881249823D0}" type="parTrans" cxnId="{80CF6B15-17BC-4626-9F61-25C13B3B518B}">
      <dgm:prSet/>
      <dgm:spPr/>
      <dgm:t>
        <a:bodyPr/>
        <a:lstStyle/>
        <a:p>
          <a:endParaRPr lang="en-GB"/>
        </a:p>
      </dgm:t>
    </dgm:pt>
    <dgm:pt modelId="{8BA3A02B-5DA7-4893-8CE2-262623F5067E}" type="sibTrans" cxnId="{80CF6B15-17BC-4626-9F61-25C13B3B518B}">
      <dgm:prSet/>
      <dgm:spPr/>
      <dgm:t>
        <a:bodyPr/>
        <a:lstStyle/>
        <a:p>
          <a:endParaRPr lang="en-GB"/>
        </a:p>
      </dgm:t>
    </dgm:pt>
    <dgm:pt modelId="{B012D75F-CF3C-40DA-843B-5319016A0B26}">
      <dgm:prSet/>
      <dgm:spPr/>
      <dgm:t>
        <a:bodyPr/>
        <a:lstStyle/>
        <a:p>
          <a:pPr rtl="0"/>
          <a:r>
            <a:rPr lang="en-GB" smtClean="0"/>
            <a:t>Access</a:t>
          </a:r>
          <a:endParaRPr lang="en-GB"/>
        </a:p>
      </dgm:t>
    </dgm:pt>
    <dgm:pt modelId="{0E9663B8-EA1B-4B6C-9514-81FAD87A2430}" type="parTrans" cxnId="{1F5CD8C0-9DAD-4D56-8A50-F51D10C57FF4}">
      <dgm:prSet/>
      <dgm:spPr/>
      <dgm:t>
        <a:bodyPr/>
        <a:lstStyle/>
        <a:p>
          <a:endParaRPr lang="en-GB"/>
        </a:p>
      </dgm:t>
    </dgm:pt>
    <dgm:pt modelId="{5A10F974-BDEB-4622-A82C-2CFA2056D091}" type="sibTrans" cxnId="{1F5CD8C0-9DAD-4D56-8A50-F51D10C57FF4}">
      <dgm:prSet/>
      <dgm:spPr/>
      <dgm:t>
        <a:bodyPr/>
        <a:lstStyle/>
        <a:p>
          <a:endParaRPr lang="en-GB"/>
        </a:p>
      </dgm:t>
    </dgm:pt>
    <dgm:pt modelId="{35A14CBC-885B-44E8-AB35-9F6B599BAA49}">
      <dgm:prSet/>
      <dgm:spPr/>
      <dgm:t>
        <a:bodyPr/>
        <a:lstStyle/>
        <a:p>
          <a:pPr rtl="0"/>
          <a:r>
            <a:rPr lang="en-GB" smtClean="0"/>
            <a:t>Protocols</a:t>
          </a:r>
          <a:endParaRPr lang="en-GB"/>
        </a:p>
      </dgm:t>
    </dgm:pt>
    <dgm:pt modelId="{F30A2432-3F6E-4758-9AE7-E7E879CE6F46}" type="parTrans" cxnId="{A458240E-1CA0-404E-A7FE-AA36841D2F54}">
      <dgm:prSet/>
      <dgm:spPr/>
      <dgm:t>
        <a:bodyPr/>
        <a:lstStyle/>
        <a:p>
          <a:endParaRPr lang="en-GB"/>
        </a:p>
      </dgm:t>
    </dgm:pt>
    <dgm:pt modelId="{6701CEE6-459B-413A-AB2A-B6A6F496AA8D}" type="sibTrans" cxnId="{A458240E-1CA0-404E-A7FE-AA36841D2F54}">
      <dgm:prSet/>
      <dgm:spPr/>
      <dgm:t>
        <a:bodyPr/>
        <a:lstStyle/>
        <a:p>
          <a:endParaRPr lang="en-GB"/>
        </a:p>
      </dgm:t>
    </dgm:pt>
    <dgm:pt modelId="{10BAFC71-8D3A-4FFD-8818-AE2E10B915E0}">
      <dgm:prSet/>
      <dgm:spPr/>
      <dgm:t>
        <a:bodyPr/>
        <a:lstStyle/>
        <a:p>
          <a:pPr rtl="0"/>
          <a:r>
            <a:rPr lang="en-GB" smtClean="0"/>
            <a:t>Clips &amp; Source Files</a:t>
          </a:r>
          <a:endParaRPr lang="en-GB"/>
        </a:p>
      </dgm:t>
    </dgm:pt>
    <dgm:pt modelId="{CB2238F3-CFB2-4BC5-9DA3-B9287960EB39}" type="parTrans" cxnId="{4ADD9F28-866D-4877-8DB0-AD65BE793A56}">
      <dgm:prSet/>
      <dgm:spPr/>
      <dgm:t>
        <a:bodyPr/>
        <a:lstStyle/>
        <a:p>
          <a:endParaRPr lang="en-GB"/>
        </a:p>
      </dgm:t>
    </dgm:pt>
    <dgm:pt modelId="{48162C58-6071-4542-A92A-64C8197F069F}" type="sibTrans" cxnId="{4ADD9F28-866D-4877-8DB0-AD65BE793A56}">
      <dgm:prSet/>
      <dgm:spPr/>
      <dgm:t>
        <a:bodyPr/>
        <a:lstStyle/>
        <a:p>
          <a:endParaRPr lang="en-GB"/>
        </a:p>
      </dgm:t>
    </dgm:pt>
    <dgm:pt modelId="{3953CAA6-52F0-4285-A7E5-8A630F548760}" type="pres">
      <dgm:prSet presAssocID="{CD559EC2-3D2F-4FF7-B79D-38EE2259A33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B3A43F9-0A9E-4EBA-A691-4B5C5618A73E}" type="pres">
      <dgm:prSet presAssocID="{5C25B7A7-401A-478D-87A1-92559D0F8A03}" presName="circ1" presStyleLbl="vennNode1" presStyleIdx="0" presStyleCnt="6"/>
      <dgm:spPr/>
    </dgm:pt>
    <dgm:pt modelId="{C6C46E82-A348-48F6-B2BE-FBA1B29873A1}" type="pres">
      <dgm:prSet presAssocID="{5C25B7A7-401A-478D-87A1-92559D0F8A0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476320-DB7A-4B6C-B767-DF14F14EF791}" type="pres">
      <dgm:prSet presAssocID="{39DA8399-A467-485C-AFE7-09EF60DCADA3}" presName="circ2" presStyleLbl="vennNode1" presStyleIdx="1" presStyleCnt="6"/>
      <dgm:spPr/>
    </dgm:pt>
    <dgm:pt modelId="{6E764F61-6AC0-427B-9084-95BE244AF82C}" type="pres">
      <dgm:prSet presAssocID="{39DA8399-A467-485C-AFE7-09EF60DCADA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F26AD9-A0B9-4AD0-93C3-2B4DA7B9BC71}" type="pres">
      <dgm:prSet presAssocID="{9DA8B1C1-8155-4AAD-A838-8052301D01C1}" presName="circ3" presStyleLbl="vennNode1" presStyleIdx="2" presStyleCnt="6"/>
      <dgm:spPr/>
    </dgm:pt>
    <dgm:pt modelId="{C33346AA-B686-473E-BE29-FA74B6EE3031}" type="pres">
      <dgm:prSet presAssocID="{9DA8B1C1-8155-4AAD-A838-8052301D01C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3C65EF-7516-4DEE-9370-320706B9DA89}" type="pres">
      <dgm:prSet presAssocID="{B012D75F-CF3C-40DA-843B-5319016A0B26}" presName="circ4" presStyleLbl="vennNode1" presStyleIdx="3" presStyleCnt="6"/>
      <dgm:spPr/>
    </dgm:pt>
    <dgm:pt modelId="{40762EFF-9715-45D3-82E2-320C21487F12}" type="pres">
      <dgm:prSet presAssocID="{B012D75F-CF3C-40DA-843B-5319016A0B2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1B9ECF-F5C5-4F89-B315-FCB5C1066FCF}" type="pres">
      <dgm:prSet presAssocID="{35A14CBC-885B-44E8-AB35-9F6B599BAA49}" presName="circ5" presStyleLbl="vennNode1" presStyleIdx="4" presStyleCnt="6"/>
      <dgm:spPr/>
    </dgm:pt>
    <dgm:pt modelId="{8B0C5F31-4F7A-45CF-B60B-82BAA46D6AD6}" type="pres">
      <dgm:prSet presAssocID="{35A14CBC-885B-44E8-AB35-9F6B599BAA4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BFDFD7-63A5-42AD-804C-3B79C280660D}" type="pres">
      <dgm:prSet presAssocID="{10BAFC71-8D3A-4FFD-8818-AE2E10B915E0}" presName="circ6" presStyleLbl="vennNode1" presStyleIdx="5" presStyleCnt="6"/>
      <dgm:spPr/>
    </dgm:pt>
    <dgm:pt modelId="{A3F766E4-E275-4E14-BF3E-215284B7DD87}" type="pres">
      <dgm:prSet presAssocID="{10BAFC71-8D3A-4FFD-8818-AE2E10B915E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05EB3C3-F93A-4B03-AF17-FAC9380F1888}" type="presOf" srcId="{10BAFC71-8D3A-4FFD-8818-AE2E10B915E0}" destId="{A3F766E4-E275-4E14-BF3E-215284B7DD87}" srcOrd="0" destOrd="0" presId="urn:microsoft.com/office/officeart/2005/8/layout/venn1"/>
    <dgm:cxn modelId="{1F5CD8C0-9DAD-4D56-8A50-F51D10C57FF4}" srcId="{CD559EC2-3D2F-4FF7-B79D-38EE2259A338}" destId="{B012D75F-CF3C-40DA-843B-5319016A0B26}" srcOrd="3" destOrd="0" parTransId="{0E9663B8-EA1B-4B6C-9514-81FAD87A2430}" sibTransId="{5A10F974-BDEB-4622-A82C-2CFA2056D091}"/>
    <dgm:cxn modelId="{4E790F32-2E08-434A-819C-8435E752055F}" type="presOf" srcId="{9DA8B1C1-8155-4AAD-A838-8052301D01C1}" destId="{C33346AA-B686-473E-BE29-FA74B6EE3031}" srcOrd="0" destOrd="0" presId="urn:microsoft.com/office/officeart/2005/8/layout/venn1"/>
    <dgm:cxn modelId="{D7F33051-FF67-42F1-B43F-3238ABFAECE0}" type="presOf" srcId="{35A14CBC-885B-44E8-AB35-9F6B599BAA49}" destId="{8B0C5F31-4F7A-45CF-B60B-82BAA46D6AD6}" srcOrd="0" destOrd="0" presId="urn:microsoft.com/office/officeart/2005/8/layout/venn1"/>
    <dgm:cxn modelId="{A458240E-1CA0-404E-A7FE-AA36841D2F54}" srcId="{CD559EC2-3D2F-4FF7-B79D-38EE2259A338}" destId="{35A14CBC-885B-44E8-AB35-9F6B599BAA49}" srcOrd="4" destOrd="0" parTransId="{F30A2432-3F6E-4758-9AE7-E7E879CE6F46}" sibTransId="{6701CEE6-459B-413A-AB2A-B6A6F496AA8D}"/>
    <dgm:cxn modelId="{4ADD9F28-866D-4877-8DB0-AD65BE793A56}" srcId="{CD559EC2-3D2F-4FF7-B79D-38EE2259A338}" destId="{10BAFC71-8D3A-4FFD-8818-AE2E10B915E0}" srcOrd="5" destOrd="0" parTransId="{CB2238F3-CFB2-4BC5-9DA3-B9287960EB39}" sibTransId="{48162C58-6071-4542-A92A-64C8197F069F}"/>
    <dgm:cxn modelId="{BDECBFED-51D5-45C9-827A-A558F5A9BBED}" srcId="{CD559EC2-3D2F-4FF7-B79D-38EE2259A338}" destId="{5C25B7A7-401A-478D-87A1-92559D0F8A03}" srcOrd="0" destOrd="0" parTransId="{B0797327-3CC7-40CA-8A45-6A022FDAD166}" sibTransId="{0DEE745B-126F-4333-AC50-10BE4BEFF1B0}"/>
    <dgm:cxn modelId="{0F153C34-B693-4042-907D-A28DA14696C2}" type="presOf" srcId="{CD559EC2-3D2F-4FF7-B79D-38EE2259A338}" destId="{3953CAA6-52F0-4285-A7E5-8A630F548760}" srcOrd="0" destOrd="0" presId="urn:microsoft.com/office/officeart/2005/8/layout/venn1"/>
    <dgm:cxn modelId="{139B610B-67D5-48A7-ABC3-3388D4CDFD5D}" srcId="{CD559EC2-3D2F-4FF7-B79D-38EE2259A338}" destId="{39DA8399-A467-485C-AFE7-09EF60DCADA3}" srcOrd="1" destOrd="0" parTransId="{B8AA9032-78C7-48D0-BD30-0C260113DAC8}" sibTransId="{541E80D9-FD41-40D1-9F03-E68FC9A61208}"/>
    <dgm:cxn modelId="{3CBCBEE0-D8BE-448E-B3D4-0CEA04544398}" type="presOf" srcId="{B012D75F-CF3C-40DA-843B-5319016A0B26}" destId="{40762EFF-9715-45D3-82E2-320C21487F12}" srcOrd="0" destOrd="0" presId="urn:microsoft.com/office/officeart/2005/8/layout/venn1"/>
    <dgm:cxn modelId="{80CF6B15-17BC-4626-9F61-25C13B3B518B}" srcId="{CD559EC2-3D2F-4FF7-B79D-38EE2259A338}" destId="{9DA8B1C1-8155-4AAD-A838-8052301D01C1}" srcOrd="2" destOrd="0" parTransId="{0D9E4FEB-36BC-4144-8100-F881249823D0}" sibTransId="{8BA3A02B-5DA7-4893-8CE2-262623F5067E}"/>
    <dgm:cxn modelId="{47187FD0-F8D4-4199-81B7-6A9CA175D2DA}" type="presOf" srcId="{5C25B7A7-401A-478D-87A1-92559D0F8A03}" destId="{C6C46E82-A348-48F6-B2BE-FBA1B29873A1}" srcOrd="0" destOrd="0" presId="urn:microsoft.com/office/officeart/2005/8/layout/venn1"/>
    <dgm:cxn modelId="{B3B84006-55C5-45C2-BF3A-10DAC62ED3CF}" type="presOf" srcId="{39DA8399-A467-485C-AFE7-09EF60DCADA3}" destId="{6E764F61-6AC0-427B-9084-95BE244AF82C}" srcOrd="0" destOrd="0" presId="urn:microsoft.com/office/officeart/2005/8/layout/venn1"/>
    <dgm:cxn modelId="{F1B6E31D-480D-40C8-B156-C1FDACEF58E2}" type="presParOf" srcId="{3953CAA6-52F0-4285-A7E5-8A630F548760}" destId="{AB3A43F9-0A9E-4EBA-A691-4B5C5618A73E}" srcOrd="0" destOrd="0" presId="urn:microsoft.com/office/officeart/2005/8/layout/venn1"/>
    <dgm:cxn modelId="{02E03ACA-359A-4A8A-96BF-BB4A7C9E4FF5}" type="presParOf" srcId="{3953CAA6-52F0-4285-A7E5-8A630F548760}" destId="{C6C46E82-A348-48F6-B2BE-FBA1B29873A1}" srcOrd="1" destOrd="0" presId="urn:microsoft.com/office/officeart/2005/8/layout/venn1"/>
    <dgm:cxn modelId="{932BC3DF-9CD4-47F5-8D91-E2DBA706681C}" type="presParOf" srcId="{3953CAA6-52F0-4285-A7E5-8A630F548760}" destId="{50476320-DB7A-4B6C-B767-DF14F14EF791}" srcOrd="2" destOrd="0" presId="urn:microsoft.com/office/officeart/2005/8/layout/venn1"/>
    <dgm:cxn modelId="{2A703C6B-1960-4DED-BD1B-A8D7D45027ED}" type="presParOf" srcId="{3953CAA6-52F0-4285-A7E5-8A630F548760}" destId="{6E764F61-6AC0-427B-9084-95BE244AF82C}" srcOrd="3" destOrd="0" presId="urn:microsoft.com/office/officeart/2005/8/layout/venn1"/>
    <dgm:cxn modelId="{48557E6D-E9B8-4FC4-88C8-194AD4BB0480}" type="presParOf" srcId="{3953CAA6-52F0-4285-A7E5-8A630F548760}" destId="{04F26AD9-A0B9-4AD0-93C3-2B4DA7B9BC71}" srcOrd="4" destOrd="0" presId="urn:microsoft.com/office/officeart/2005/8/layout/venn1"/>
    <dgm:cxn modelId="{473B5957-5D7D-4615-856F-500CF00DEA8A}" type="presParOf" srcId="{3953CAA6-52F0-4285-A7E5-8A630F548760}" destId="{C33346AA-B686-473E-BE29-FA74B6EE3031}" srcOrd="5" destOrd="0" presId="urn:microsoft.com/office/officeart/2005/8/layout/venn1"/>
    <dgm:cxn modelId="{F69BF369-3D0D-484E-91D7-738828DAB37B}" type="presParOf" srcId="{3953CAA6-52F0-4285-A7E5-8A630F548760}" destId="{F23C65EF-7516-4DEE-9370-320706B9DA89}" srcOrd="6" destOrd="0" presId="urn:microsoft.com/office/officeart/2005/8/layout/venn1"/>
    <dgm:cxn modelId="{3BC08D4A-79F5-45E9-A329-198B61043BDA}" type="presParOf" srcId="{3953CAA6-52F0-4285-A7E5-8A630F548760}" destId="{40762EFF-9715-45D3-82E2-320C21487F12}" srcOrd="7" destOrd="0" presId="urn:microsoft.com/office/officeart/2005/8/layout/venn1"/>
    <dgm:cxn modelId="{AB7B2DB9-285F-4A37-81A3-07614ABF93D9}" type="presParOf" srcId="{3953CAA6-52F0-4285-A7E5-8A630F548760}" destId="{1F1B9ECF-F5C5-4F89-B315-FCB5C1066FCF}" srcOrd="8" destOrd="0" presId="urn:microsoft.com/office/officeart/2005/8/layout/venn1"/>
    <dgm:cxn modelId="{5B50AF8B-B728-4E17-BFD3-EE98662EB16E}" type="presParOf" srcId="{3953CAA6-52F0-4285-A7E5-8A630F548760}" destId="{8B0C5F31-4F7A-45CF-B60B-82BAA46D6AD6}" srcOrd="9" destOrd="0" presId="urn:microsoft.com/office/officeart/2005/8/layout/venn1"/>
    <dgm:cxn modelId="{DD35F774-91DF-4197-9920-F396F1AE9056}" type="presParOf" srcId="{3953CAA6-52F0-4285-A7E5-8A630F548760}" destId="{DABFDFD7-63A5-42AD-804C-3B79C280660D}" srcOrd="10" destOrd="0" presId="urn:microsoft.com/office/officeart/2005/8/layout/venn1"/>
    <dgm:cxn modelId="{D4E89C7D-8118-449C-8C7F-2FE9EB8CF054}" type="presParOf" srcId="{3953CAA6-52F0-4285-A7E5-8A630F548760}" destId="{A3F766E4-E275-4E14-BF3E-215284B7DD87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A43F9-0A9E-4EBA-A691-4B5C5618A73E}">
      <dsp:nvSpPr>
        <dsp:cNvPr id="0" name=""/>
        <dsp:cNvSpPr/>
      </dsp:nvSpPr>
      <dsp:spPr>
        <a:xfrm>
          <a:off x="3578757" y="1082669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6C46E82-A348-48F6-B2BE-FBA1B29873A1}">
      <dsp:nvSpPr>
        <dsp:cNvPr id="0" name=""/>
        <dsp:cNvSpPr/>
      </dsp:nvSpPr>
      <dsp:spPr>
        <a:xfrm>
          <a:off x="3397450" y="0"/>
          <a:ext cx="1813071" cy="98766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Sensitivity</a:t>
          </a:r>
          <a:endParaRPr lang="en-GB" sz="2700" kern="1200"/>
        </a:p>
      </dsp:txBody>
      <dsp:txXfrm>
        <a:off x="3397450" y="0"/>
        <a:ext cx="1813071" cy="987665"/>
      </dsp:txXfrm>
    </dsp:sp>
    <dsp:sp modelId="{50476320-DB7A-4B6C-B767-DF14F14EF791}">
      <dsp:nvSpPr>
        <dsp:cNvPr id="0" name=""/>
        <dsp:cNvSpPr/>
      </dsp:nvSpPr>
      <dsp:spPr>
        <a:xfrm>
          <a:off x="4049552" y="1354512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E764F61-6AC0-427B-9084-95BE244AF82C}">
      <dsp:nvSpPr>
        <dsp:cNvPr id="0" name=""/>
        <dsp:cNvSpPr/>
      </dsp:nvSpPr>
      <dsp:spPr>
        <a:xfrm>
          <a:off x="5607585" y="940633"/>
          <a:ext cx="1718187" cy="108172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Profiles</a:t>
          </a:r>
          <a:endParaRPr lang="en-GB" sz="2700" kern="1200"/>
        </a:p>
      </dsp:txBody>
      <dsp:txXfrm>
        <a:off x="5607585" y="940633"/>
        <a:ext cx="1718187" cy="1081728"/>
      </dsp:txXfrm>
    </dsp:sp>
    <dsp:sp modelId="{04F26AD9-A0B9-4AD0-93C3-2B4DA7B9BC71}">
      <dsp:nvSpPr>
        <dsp:cNvPr id="0" name=""/>
        <dsp:cNvSpPr/>
      </dsp:nvSpPr>
      <dsp:spPr>
        <a:xfrm>
          <a:off x="4049552" y="1898199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33346AA-B686-473E-BE29-FA74B6EE3031}">
      <dsp:nvSpPr>
        <dsp:cNvPr id="0" name=""/>
        <dsp:cNvSpPr/>
      </dsp:nvSpPr>
      <dsp:spPr>
        <a:xfrm>
          <a:off x="5607585" y="2553820"/>
          <a:ext cx="1718187" cy="12087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Anonymising</a:t>
          </a:r>
          <a:endParaRPr lang="en-GB" sz="2700" kern="1200"/>
        </a:p>
      </dsp:txBody>
      <dsp:txXfrm>
        <a:off x="5607585" y="2553820"/>
        <a:ext cx="1718187" cy="1208714"/>
      </dsp:txXfrm>
    </dsp:sp>
    <dsp:sp modelId="{F23C65EF-7516-4DEE-9370-320706B9DA89}">
      <dsp:nvSpPr>
        <dsp:cNvPr id="0" name=""/>
        <dsp:cNvSpPr/>
      </dsp:nvSpPr>
      <dsp:spPr>
        <a:xfrm>
          <a:off x="3578757" y="2170512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0762EFF-9715-45D3-82E2-320C21487F12}">
      <dsp:nvSpPr>
        <dsp:cNvPr id="0" name=""/>
        <dsp:cNvSpPr/>
      </dsp:nvSpPr>
      <dsp:spPr>
        <a:xfrm>
          <a:off x="3397450" y="3715503"/>
          <a:ext cx="1813071" cy="98766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Access</a:t>
          </a:r>
          <a:endParaRPr lang="en-GB" sz="2700" kern="1200"/>
        </a:p>
      </dsp:txBody>
      <dsp:txXfrm>
        <a:off x="3397450" y="3715503"/>
        <a:ext cx="1813071" cy="987665"/>
      </dsp:txXfrm>
    </dsp:sp>
    <dsp:sp modelId="{1F1B9ECF-F5C5-4F89-B315-FCB5C1066FCF}">
      <dsp:nvSpPr>
        <dsp:cNvPr id="0" name=""/>
        <dsp:cNvSpPr/>
      </dsp:nvSpPr>
      <dsp:spPr>
        <a:xfrm>
          <a:off x="3107963" y="1898199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B0C5F31-4F7A-45CF-B60B-82BAA46D6AD6}">
      <dsp:nvSpPr>
        <dsp:cNvPr id="0" name=""/>
        <dsp:cNvSpPr/>
      </dsp:nvSpPr>
      <dsp:spPr>
        <a:xfrm>
          <a:off x="1282200" y="2553820"/>
          <a:ext cx="1718187" cy="12087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Protocols</a:t>
          </a:r>
          <a:endParaRPr lang="en-GB" sz="2700" kern="1200"/>
        </a:p>
      </dsp:txBody>
      <dsp:txXfrm>
        <a:off x="1282200" y="2553820"/>
        <a:ext cx="1718187" cy="1208714"/>
      </dsp:txXfrm>
    </dsp:sp>
    <dsp:sp modelId="{DABFDFD7-63A5-42AD-804C-3B79C280660D}">
      <dsp:nvSpPr>
        <dsp:cNvPr id="0" name=""/>
        <dsp:cNvSpPr/>
      </dsp:nvSpPr>
      <dsp:spPr>
        <a:xfrm>
          <a:off x="3107963" y="1354512"/>
          <a:ext cx="1450457" cy="1450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3F766E4-E275-4E14-BF3E-215284B7DD87}">
      <dsp:nvSpPr>
        <dsp:cNvPr id="0" name=""/>
        <dsp:cNvSpPr/>
      </dsp:nvSpPr>
      <dsp:spPr>
        <a:xfrm>
          <a:off x="1282200" y="940633"/>
          <a:ext cx="1718187" cy="12087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Clips &amp; Source Files</a:t>
          </a:r>
          <a:endParaRPr lang="en-GB" sz="2700" kern="1200"/>
        </a:p>
      </dsp:txBody>
      <dsp:txXfrm>
        <a:off x="1282200" y="940633"/>
        <a:ext cx="1718187" cy="1208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1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20A8-6990-4DD6-827A-C2F0D4935B8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0363" y="1238250"/>
            <a:ext cx="5942012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67262"/>
            <a:ext cx="5330190" cy="390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EE3C7-B684-4305-9BE4-31A7056A8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05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882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4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97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43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36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320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62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EE3C7-B684-4305-9BE4-31A7056A81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0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00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5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79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1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01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790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825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0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2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92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1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7F90F9-7FAB-4EAA-8BA2-92EE6B738926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B3E57B3-A201-44DD-9B3B-B4DDADF4CFB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7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hyperlink" Target="file:///\\rdsfcifs.acrc.bris.ac.uk\Secret_Lives_Educ\Clips\Friendship_coleslaws.wa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10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hyperlink" Target="file:///\\rdsfcifs.acrc.bris.ac.uk\Secret_Lives\SecretLife.xls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file:///\\rdsfcifs.acrc.bris.ac.uk\Secret_Lives_Educ\Clips\Gender_girlorboy.wav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file:///\\rdsfcifs.acrc.bris.ac.uk\Secret_Lives_Educ\Clips\Family_boyshavebabies.wav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hyperlink" Target="file:///\\rdsfcifs.acrc.bris.ac.uk\Secret_Lives_Educ\Clips\Friendship_teddyprize2.wav" TargetMode="External"/><Relationship Id="rId11" Type="http://schemas.openxmlformats.org/officeDocument/2006/relationships/image" Target="../media/image10.svg"/><Relationship Id="rId5" Type="http://schemas.openxmlformats.org/officeDocument/2006/relationships/hyperlink" Target="file:///\\rdsfcifs.acrc.bris.ac.uk\Secret_Lives_Educ\Clips\Power_teamcaptain2.wav" TargetMode="External"/><Relationship Id="rId10" Type="http://schemas.openxmlformats.org/officeDocument/2006/relationships/image" Target="../media/image6.png"/><Relationship Id="rId4" Type="http://schemas.openxmlformats.org/officeDocument/2006/relationships/hyperlink" Target="file:///\\rdsfcifs.acrc.bris.ac.uk\Secret_Lives_Educ\Clips\Death_cat_boy.wav" TargetMode="External"/><Relationship Id="rId9" Type="http://schemas.openxmlformats.org/officeDocument/2006/relationships/hyperlink" Target="file:///\\rdsfcifs.acrc.bris.ac.uk\Secret_Lives_Educ\Clips\Morality_chase.wa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10" Type="http://schemas.openxmlformats.org/officeDocument/2006/relationships/image" Target="../media/image12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7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Data" Target="../diagrams/data1.xml"/><Relationship Id="rId5" Type="http://schemas.openxmlformats.org/officeDocument/2006/relationships/image" Target="../media/image14.svg"/><Relationship Id="rId10" Type="http://schemas.microsoft.com/office/2007/relationships/diagramDrawing" Target="../diagrams/drawing1.xml"/><Relationship Id="rId4" Type="http://schemas.openxmlformats.org/officeDocument/2006/relationships/image" Target="../media/image8.png"/><Relationship Id="rId9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16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5F21AD-894A-4FAE-B99D-42DC15786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593515"/>
            <a:ext cx="8165053" cy="2130014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hlinkClick r:id="rId4" action="ppaction://hlinkfile"/>
              </a:rPr>
              <a:t>“Even if you do cuddles, you get coleslaws”</a:t>
            </a:r>
            <a:r>
              <a:rPr lang="en-GB" sz="4800" dirty="0"/>
              <a:t> </a:t>
            </a:r>
            <a:r>
              <a:rPr lang="en-GB" sz="3600" dirty="0"/>
              <a:t>An introduction to Secret Lives Data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305BF21-2FA5-478B-BA35-A1038783A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4753" y="4960137"/>
            <a:ext cx="3366247" cy="1463040"/>
          </a:xfrm>
        </p:spPr>
        <p:txBody>
          <a:bodyPr>
            <a:normAutofit/>
          </a:bodyPr>
          <a:lstStyle/>
          <a:p>
            <a:r>
              <a:rPr lang="en-GB" sz="2000" dirty="0"/>
              <a:t>Dr Debbie Watson – PI</a:t>
            </a:r>
          </a:p>
          <a:p>
            <a:r>
              <a:rPr lang="en-GB" sz="2000" dirty="0"/>
              <a:t>Prof Paul Howard-Jones – Co-I</a:t>
            </a:r>
          </a:p>
          <a:p>
            <a:r>
              <a:rPr lang="en-GB" sz="2000" dirty="0"/>
              <a:t>Hannah Brana-Martin - RA </a:t>
            </a:r>
          </a:p>
        </p:txBody>
      </p:sp>
      <p:pic>
        <p:nvPicPr>
          <p:cNvPr id="1026" name="Picture 2" descr="Image result for secret life of 4 year olds">
            <a:extLst>
              <a:ext uri="{FF2B5EF4-FFF2-40B4-BE49-F238E27FC236}">
                <a16:creationId xmlns="" xmlns:a16="http://schemas.microsoft.com/office/drawing/2014/main" id="{A0BDA896-46F9-4718-93A0-5BE6C0F2F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83" y="818011"/>
            <a:ext cx="4744125" cy="2656710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623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C5FC3-516F-4A51-8260-6B31386E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Outline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50627" y="2286000"/>
            <a:ext cx="5466883" cy="4022724"/>
            <a:chOff x="3150627" y="2286000"/>
            <a:chExt cx="5466883" cy="4022724"/>
          </a:xfrm>
        </p:grpSpPr>
        <p:sp>
          <p:nvSpPr>
            <p:cNvPr id="4" name="Oval 3"/>
            <p:cNvSpPr/>
            <p:nvPr/>
          </p:nvSpPr>
          <p:spPr>
            <a:xfrm>
              <a:off x="5228043" y="3310185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" name="Freeform 4"/>
            <p:cNvSpPr/>
            <p:nvPr/>
          </p:nvSpPr>
          <p:spPr>
            <a:xfrm>
              <a:off x="5132372" y="2286000"/>
              <a:ext cx="1503392" cy="804545"/>
            </a:xfrm>
            <a:custGeom>
              <a:avLst/>
              <a:gdLst>
                <a:gd name="connsiteX0" fmla="*/ 0 w 1503392"/>
                <a:gd name="connsiteY0" fmla="*/ 0 h 804545"/>
                <a:gd name="connsiteX1" fmla="*/ 1503392 w 1503392"/>
                <a:gd name="connsiteY1" fmla="*/ 0 h 804545"/>
                <a:gd name="connsiteX2" fmla="*/ 1503392 w 1503392"/>
                <a:gd name="connsiteY2" fmla="*/ 804545 h 804545"/>
                <a:gd name="connsiteX3" fmla="*/ 0 w 1503392"/>
                <a:gd name="connsiteY3" fmla="*/ 804545 h 804545"/>
                <a:gd name="connsiteX4" fmla="*/ 0 w 1503392"/>
                <a:gd name="connsiteY4" fmla="*/ 0 h 804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392" h="804545">
                  <a:moveTo>
                    <a:pt x="0" y="0"/>
                  </a:moveTo>
                  <a:lnTo>
                    <a:pt x="1503392" y="0"/>
                  </a:lnTo>
                  <a:lnTo>
                    <a:pt x="1503392" y="804545"/>
                  </a:lnTo>
                  <a:lnTo>
                    <a:pt x="0" y="8045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Content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612911" y="3495231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33175"/>
                <a:satOff val="-4183"/>
                <a:lumOff val="11001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33175"/>
                <a:satOff val="-4183"/>
                <a:lumOff val="11001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7086783" y="3050317"/>
              <a:ext cx="1421389" cy="884999"/>
            </a:xfrm>
            <a:custGeom>
              <a:avLst/>
              <a:gdLst>
                <a:gd name="connsiteX0" fmla="*/ 0 w 1421389"/>
                <a:gd name="connsiteY0" fmla="*/ 0 h 884999"/>
                <a:gd name="connsiteX1" fmla="*/ 1421389 w 1421389"/>
                <a:gd name="connsiteY1" fmla="*/ 0 h 884999"/>
                <a:gd name="connsiteX2" fmla="*/ 1421389 w 1421389"/>
                <a:gd name="connsiteY2" fmla="*/ 884999 h 884999"/>
                <a:gd name="connsiteX3" fmla="*/ 0 w 1421389"/>
                <a:gd name="connsiteY3" fmla="*/ 884999 h 884999"/>
                <a:gd name="connsiteX4" fmla="*/ 0 w 1421389"/>
                <a:gd name="connsiteY4" fmla="*/ 0 h 884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1389" h="884999">
                  <a:moveTo>
                    <a:pt x="0" y="0"/>
                  </a:moveTo>
                  <a:lnTo>
                    <a:pt x="1421389" y="0"/>
                  </a:lnTo>
                  <a:lnTo>
                    <a:pt x="1421389" y="884999"/>
                  </a:lnTo>
                  <a:lnTo>
                    <a:pt x="0" y="88499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Process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5707488" y="3911583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66350"/>
                <a:satOff val="-8367"/>
                <a:lumOff val="22003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66350"/>
                <a:satOff val="-8367"/>
                <a:lumOff val="2200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23455" y="4176680"/>
              <a:ext cx="1394055" cy="945340"/>
            </a:xfrm>
            <a:custGeom>
              <a:avLst/>
              <a:gdLst>
                <a:gd name="connsiteX0" fmla="*/ 0 w 1394055"/>
                <a:gd name="connsiteY0" fmla="*/ 0 h 945340"/>
                <a:gd name="connsiteX1" fmla="*/ 1394055 w 1394055"/>
                <a:gd name="connsiteY1" fmla="*/ 0 h 945340"/>
                <a:gd name="connsiteX2" fmla="*/ 1394055 w 1394055"/>
                <a:gd name="connsiteY2" fmla="*/ 945340 h 945340"/>
                <a:gd name="connsiteX3" fmla="*/ 0 w 1394055"/>
                <a:gd name="connsiteY3" fmla="*/ 945340 h 945340"/>
                <a:gd name="connsiteX4" fmla="*/ 0 w 1394055"/>
                <a:gd name="connsiteY4" fmla="*/ 0 h 945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4055" h="945340">
                  <a:moveTo>
                    <a:pt x="0" y="0"/>
                  </a:moveTo>
                  <a:lnTo>
                    <a:pt x="1394055" y="0"/>
                  </a:lnTo>
                  <a:lnTo>
                    <a:pt x="1394055" y="945340"/>
                  </a:lnTo>
                  <a:lnTo>
                    <a:pt x="0" y="9453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Themes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5441251" y="4245469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99525"/>
                <a:satOff val="-12550"/>
                <a:lumOff val="33004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99525"/>
                <a:satOff val="-12550"/>
                <a:lumOff val="3300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6622098" y="5443839"/>
              <a:ext cx="1503392" cy="864885"/>
            </a:xfrm>
            <a:custGeom>
              <a:avLst/>
              <a:gdLst>
                <a:gd name="connsiteX0" fmla="*/ 0 w 1503392"/>
                <a:gd name="connsiteY0" fmla="*/ 0 h 864885"/>
                <a:gd name="connsiteX1" fmla="*/ 1503392 w 1503392"/>
                <a:gd name="connsiteY1" fmla="*/ 0 h 864885"/>
                <a:gd name="connsiteX2" fmla="*/ 1503392 w 1503392"/>
                <a:gd name="connsiteY2" fmla="*/ 864885 h 864885"/>
                <a:gd name="connsiteX3" fmla="*/ 0 w 1503392"/>
                <a:gd name="connsiteY3" fmla="*/ 864885 h 864885"/>
                <a:gd name="connsiteX4" fmla="*/ 0 w 1503392"/>
                <a:gd name="connsiteY4" fmla="*/ 0 h 86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392" h="864885">
                  <a:moveTo>
                    <a:pt x="0" y="0"/>
                  </a:moveTo>
                  <a:lnTo>
                    <a:pt x="1503392" y="0"/>
                  </a:lnTo>
                  <a:lnTo>
                    <a:pt x="1503392" y="864885"/>
                  </a:lnTo>
                  <a:lnTo>
                    <a:pt x="0" y="86488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Tagging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014834" y="4245469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99525"/>
                <a:satOff val="-12550"/>
                <a:lumOff val="33004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99525"/>
                <a:satOff val="-12550"/>
                <a:lumOff val="3300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3642646" y="5443839"/>
              <a:ext cx="1503392" cy="864885"/>
            </a:xfrm>
            <a:custGeom>
              <a:avLst/>
              <a:gdLst>
                <a:gd name="connsiteX0" fmla="*/ 0 w 1503392"/>
                <a:gd name="connsiteY0" fmla="*/ 0 h 864885"/>
                <a:gd name="connsiteX1" fmla="*/ 1503392 w 1503392"/>
                <a:gd name="connsiteY1" fmla="*/ 0 h 864885"/>
                <a:gd name="connsiteX2" fmla="*/ 1503392 w 1503392"/>
                <a:gd name="connsiteY2" fmla="*/ 864885 h 864885"/>
                <a:gd name="connsiteX3" fmla="*/ 0 w 1503392"/>
                <a:gd name="connsiteY3" fmla="*/ 864885 h 864885"/>
                <a:gd name="connsiteX4" fmla="*/ 0 w 1503392"/>
                <a:gd name="connsiteY4" fmla="*/ 0 h 86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392" h="864885">
                  <a:moveTo>
                    <a:pt x="0" y="0"/>
                  </a:moveTo>
                  <a:lnTo>
                    <a:pt x="1503392" y="0"/>
                  </a:lnTo>
                  <a:lnTo>
                    <a:pt x="1503392" y="864885"/>
                  </a:lnTo>
                  <a:lnTo>
                    <a:pt x="0" y="86488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Ethics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748597" y="3911583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66350"/>
                <a:satOff val="-8367"/>
                <a:lumOff val="22003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66350"/>
                <a:satOff val="-8367"/>
                <a:lumOff val="2200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3150627" y="4176680"/>
              <a:ext cx="1394055" cy="945340"/>
            </a:xfrm>
            <a:custGeom>
              <a:avLst/>
              <a:gdLst>
                <a:gd name="connsiteX0" fmla="*/ 0 w 1394055"/>
                <a:gd name="connsiteY0" fmla="*/ 0 h 945340"/>
                <a:gd name="connsiteX1" fmla="*/ 1394055 w 1394055"/>
                <a:gd name="connsiteY1" fmla="*/ 0 h 945340"/>
                <a:gd name="connsiteX2" fmla="*/ 1394055 w 1394055"/>
                <a:gd name="connsiteY2" fmla="*/ 945340 h 945340"/>
                <a:gd name="connsiteX3" fmla="*/ 0 w 1394055"/>
                <a:gd name="connsiteY3" fmla="*/ 945340 h 945340"/>
                <a:gd name="connsiteX4" fmla="*/ 0 w 1394055"/>
                <a:gd name="connsiteY4" fmla="*/ 0 h 945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4055" h="945340">
                  <a:moveTo>
                    <a:pt x="0" y="0"/>
                  </a:moveTo>
                  <a:lnTo>
                    <a:pt x="1394055" y="0"/>
                  </a:lnTo>
                  <a:lnTo>
                    <a:pt x="1394055" y="945340"/>
                  </a:lnTo>
                  <a:lnTo>
                    <a:pt x="0" y="9453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/>
                <a:t>Access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4843174" y="3495231"/>
              <a:ext cx="1312051" cy="1312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shade val="80000"/>
                <a:alpha val="50000"/>
                <a:hueOff val="33175"/>
                <a:satOff val="-4183"/>
                <a:lumOff val="11001"/>
                <a:alphaOff val="0"/>
              </a:schemeClr>
            </a:fillRef>
            <a:effectRef idx="0">
              <a:schemeClr val="accent3">
                <a:shade val="80000"/>
                <a:alpha val="50000"/>
                <a:hueOff val="33175"/>
                <a:satOff val="-4183"/>
                <a:lumOff val="11001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3259965" y="3050317"/>
              <a:ext cx="1421389" cy="884999"/>
            </a:xfrm>
            <a:custGeom>
              <a:avLst/>
              <a:gdLst>
                <a:gd name="connsiteX0" fmla="*/ 0 w 1421389"/>
                <a:gd name="connsiteY0" fmla="*/ 0 h 884999"/>
                <a:gd name="connsiteX1" fmla="*/ 1421389 w 1421389"/>
                <a:gd name="connsiteY1" fmla="*/ 0 h 884999"/>
                <a:gd name="connsiteX2" fmla="*/ 1421389 w 1421389"/>
                <a:gd name="connsiteY2" fmla="*/ 884999 h 884999"/>
                <a:gd name="connsiteX3" fmla="*/ 0 w 1421389"/>
                <a:gd name="connsiteY3" fmla="*/ 884999 h 884999"/>
                <a:gd name="connsiteX4" fmla="*/ 0 w 1421389"/>
                <a:gd name="connsiteY4" fmla="*/ 0 h 884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1389" h="884999">
                  <a:moveTo>
                    <a:pt x="0" y="0"/>
                  </a:moveTo>
                  <a:lnTo>
                    <a:pt x="1421389" y="0"/>
                  </a:lnTo>
                  <a:lnTo>
                    <a:pt x="1421389" y="884999"/>
                  </a:lnTo>
                  <a:lnTo>
                    <a:pt x="0" y="88499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dirty="0"/>
                <a:t>Ideas</a:t>
              </a:r>
            </a:p>
          </p:txBody>
        </p:sp>
      </p:grpSp>
      <p:pic>
        <p:nvPicPr>
          <p:cNvPr id="8" name="Graphic 7" descr="List">
            <a:extLst>
              <a:ext uri="{FF2B5EF4-FFF2-40B4-BE49-F238E27FC236}">
                <a16:creationId xmlns="" xmlns:a16="http://schemas.microsoft.com/office/drawing/2014/main" id="{46053F1B-D665-4D75-8591-F565091BA8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53030" y="81381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63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7B367F-A682-4141-936C-BAD3A609A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Content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EDBF15E-FB55-4CEF-87D8-E5C396063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786678"/>
          </a:xfrm>
        </p:spPr>
        <p:txBody>
          <a:bodyPr>
            <a:spAutoFit/>
          </a:bodyPr>
          <a:lstStyle/>
          <a:p>
            <a:pPr lvl="0"/>
            <a:r>
              <a:rPr lang="en-GB" dirty="0"/>
              <a:t>Complete audio set, not just broadcast content</a:t>
            </a:r>
          </a:p>
          <a:p>
            <a:pPr lvl="0"/>
            <a:r>
              <a:rPr lang="en-GB" dirty="0"/>
              <a:t>1920 x wav files, each </a:t>
            </a:r>
            <a:r>
              <a:rPr lang="en-GB" dirty="0" err="1"/>
              <a:t>approx</a:t>
            </a:r>
            <a:r>
              <a:rPr lang="en-GB" dirty="0"/>
              <a:t> 6 hrs long</a:t>
            </a:r>
          </a:p>
          <a:p>
            <a:pPr lvl="0"/>
            <a:r>
              <a:rPr lang="en-GB" dirty="0"/>
              <a:t>Recorded over 30 days, summer 2016</a:t>
            </a:r>
          </a:p>
          <a:p>
            <a:pPr lvl="0"/>
            <a:r>
              <a:rPr lang="en-GB" dirty="0"/>
              <a:t>4 streams for each day, each containing 16 wavs including individual radio-mics</a:t>
            </a:r>
          </a:p>
          <a:p>
            <a:pPr lvl="0"/>
            <a:r>
              <a:rPr lang="en-GB" dirty="0"/>
              <a:t>4 year olds, 5 year olds and Gender Specials (age 5)</a:t>
            </a:r>
          </a:p>
          <a:p>
            <a:pPr lvl="0"/>
            <a:r>
              <a:rPr lang="en-GB" dirty="0"/>
              <a:t>49 children in total</a:t>
            </a:r>
          </a:p>
          <a:p>
            <a:pPr lvl="0"/>
            <a:r>
              <a:rPr lang="en-GB" dirty="0"/>
              <a:t>Production logs</a:t>
            </a:r>
          </a:p>
          <a:p>
            <a:pPr lvl="0"/>
            <a:r>
              <a:rPr lang="en-GB" dirty="0"/>
              <a:t>Production audio-schemer</a:t>
            </a:r>
          </a:p>
        </p:txBody>
      </p:sp>
      <p:pic>
        <p:nvPicPr>
          <p:cNvPr id="8" name="Graphic 7" descr="Headphones">
            <a:extLst>
              <a:ext uri="{FF2B5EF4-FFF2-40B4-BE49-F238E27FC236}">
                <a16:creationId xmlns="" xmlns:a16="http://schemas.microsoft.com/office/drawing/2014/main" id="{6C136F5E-7696-4139-87D6-982C048758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8013" y="70623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33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DD3662-B1D3-4D2B-8FF0-F0F8997AA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63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8BCB386-1850-418C-BB41-47B9B11F8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Audio </a:t>
            </a:r>
            <a:r>
              <a:rPr lang="en-GB" sz="2400" dirty="0"/>
              <a:t>files </a:t>
            </a:r>
            <a:r>
              <a:rPr lang="en-GB" sz="2400" dirty="0" smtClean="0"/>
              <a:t>transferred from </a:t>
            </a:r>
            <a:r>
              <a:rPr lang="en-GB" sz="2400" dirty="0"/>
              <a:t>production drives to secure space on RDSF</a:t>
            </a:r>
          </a:p>
          <a:p>
            <a:r>
              <a:rPr lang="en-GB" sz="2400" dirty="0" smtClean="0"/>
              <a:t>File </a:t>
            </a:r>
            <a:r>
              <a:rPr lang="en-GB" sz="2400" dirty="0"/>
              <a:t>structure to match the logs </a:t>
            </a:r>
            <a:r>
              <a:rPr lang="en-GB" sz="2400" dirty="0" smtClean="0"/>
              <a:t>– standard </a:t>
            </a:r>
            <a:r>
              <a:rPr lang="en-GB" sz="2400" dirty="0"/>
              <a:t>naming convention</a:t>
            </a:r>
          </a:p>
          <a:p>
            <a:r>
              <a:rPr lang="en-GB" sz="2400" dirty="0" smtClean="0"/>
              <a:t>Production </a:t>
            </a:r>
            <a:r>
              <a:rPr lang="en-GB" sz="2400" dirty="0"/>
              <a:t>logs </a:t>
            </a:r>
            <a:r>
              <a:rPr lang="en-GB" sz="2400" dirty="0" smtClean="0"/>
              <a:t>- keywords identified </a:t>
            </a:r>
          </a:p>
          <a:p>
            <a:r>
              <a:rPr lang="en-GB" sz="2400" dirty="0" smtClean="0">
                <a:hlinkClick r:id="rId4"/>
              </a:rPr>
              <a:t>Master </a:t>
            </a:r>
            <a:r>
              <a:rPr lang="en-GB" sz="2400" dirty="0">
                <a:hlinkClick r:id="rId4"/>
              </a:rPr>
              <a:t>log</a:t>
            </a:r>
            <a:r>
              <a:rPr lang="en-GB" sz="2400" dirty="0"/>
              <a:t> </a:t>
            </a:r>
            <a:r>
              <a:rPr lang="en-GB" sz="2400" dirty="0" smtClean="0"/>
              <a:t>- </a:t>
            </a:r>
            <a:r>
              <a:rPr lang="en-GB" sz="2400" dirty="0"/>
              <a:t>collate all metadata</a:t>
            </a:r>
          </a:p>
          <a:p>
            <a:r>
              <a:rPr lang="en-GB" sz="2400" dirty="0"/>
              <a:t>Developed themes and tagging terms </a:t>
            </a:r>
            <a:endParaRPr lang="en-GB" sz="2400" dirty="0" smtClean="0"/>
          </a:p>
          <a:p>
            <a:r>
              <a:rPr lang="en-GB" sz="2400" dirty="0" smtClean="0"/>
              <a:t>Searched across logs by theme, keywords</a:t>
            </a:r>
            <a:endParaRPr lang="en-GB" sz="2400" dirty="0"/>
          </a:p>
          <a:p>
            <a:r>
              <a:rPr lang="en-GB" sz="2400" dirty="0"/>
              <a:t>Adobe Audition </a:t>
            </a:r>
            <a:r>
              <a:rPr lang="en-GB" sz="2400" dirty="0" smtClean="0"/>
              <a:t>- play </a:t>
            </a:r>
            <a:r>
              <a:rPr lang="en-GB" sz="2400" dirty="0"/>
              <a:t>and rough-cut </a:t>
            </a:r>
            <a:r>
              <a:rPr lang="en-GB" sz="2400" dirty="0" smtClean="0"/>
              <a:t>audio</a:t>
            </a:r>
            <a:endParaRPr lang="en-GB" sz="2400" dirty="0"/>
          </a:p>
          <a:p>
            <a:r>
              <a:rPr lang="en-GB" sz="2400" dirty="0" smtClean="0"/>
              <a:t>Clip store</a:t>
            </a:r>
            <a:endParaRPr lang="en-GB" sz="2400" dirty="0"/>
          </a:p>
        </p:txBody>
      </p:sp>
      <p:pic>
        <p:nvPicPr>
          <p:cNvPr id="7" name="Graphic 6" descr="Network">
            <a:extLst>
              <a:ext uri="{FF2B5EF4-FFF2-40B4-BE49-F238E27FC236}">
                <a16:creationId xmlns="" xmlns:a16="http://schemas.microsoft.com/office/drawing/2014/main" id="{F05D98FC-62F1-43FD-A8EA-0411C54B80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03637" y="5190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19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6A1602-79BB-4844-970C-56AB19EC9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Themes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26785" y="2807857"/>
            <a:ext cx="9714566" cy="2957985"/>
            <a:chOff x="1026785" y="2807857"/>
            <a:chExt cx="9714566" cy="2957985"/>
          </a:xfrm>
        </p:grpSpPr>
        <p:sp>
          <p:nvSpPr>
            <p:cNvPr id="5" name="Freeform 4"/>
            <p:cNvSpPr/>
            <p:nvPr/>
          </p:nvSpPr>
          <p:spPr>
            <a:xfrm>
              <a:off x="1026785" y="2828881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>
                  <a:hlinkClick r:id="rId4" action="ppaction://hlinkfile"/>
                </a:rPr>
                <a:t>Death</a:t>
              </a:r>
              <a:endParaRPr lang="en-GB" sz="38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3501402" y="2807857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dirty="0" smtClean="0">
                  <a:hlinkClick r:id="rId5"/>
                </a:rPr>
                <a:t>Power</a:t>
              </a:r>
              <a:endParaRPr lang="en-GB" sz="36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5997029" y="2828881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>
                  <a:hlinkClick r:id="rId6"/>
                </a:rPr>
                <a:t>Friendship</a:t>
              </a:r>
              <a:endParaRPr lang="en-GB" sz="38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8482150" y="2828881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>
                  <a:hlinkClick r:id="rId7"/>
                </a:rPr>
                <a:t>Family</a:t>
              </a:r>
              <a:endParaRPr lang="en-GB" sz="38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1026785" y="4410322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>
                  <a:hlinkClick r:id="rId8"/>
                </a:rPr>
                <a:t>Gender</a:t>
              </a:r>
              <a:endParaRPr lang="en-GB" sz="38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511907" y="4410322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>
                  <a:hlinkClick r:id="rId9"/>
                </a:rPr>
                <a:t>Morality</a:t>
              </a:r>
              <a:endParaRPr lang="en-GB" sz="38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997029" y="4410322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dirty="0" smtClean="0"/>
                <a:t>Free Play</a:t>
              </a:r>
              <a:endParaRPr lang="en-GB" sz="38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8482150" y="4410322"/>
              <a:ext cx="2259201" cy="1355520"/>
            </a:xfrm>
            <a:custGeom>
              <a:avLst/>
              <a:gdLst>
                <a:gd name="connsiteX0" fmla="*/ 0 w 2259201"/>
                <a:gd name="connsiteY0" fmla="*/ 0 h 1355520"/>
                <a:gd name="connsiteX1" fmla="*/ 2259201 w 2259201"/>
                <a:gd name="connsiteY1" fmla="*/ 0 h 1355520"/>
                <a:gd name="connsiteX2" fmla="*/ 2259201 w 2259201"/>
                <a:gd name="connsiteY2" fmla="*/ 1355520 h 1355520"/>
                <a:gd name="connsiteX3" fmla="*/ 0 w 2259201"/>
                <a:gd name="connsiteY3" fmla="*/ 1355520 h 1355520"/>
                <a:gd name="connsiteX4" fmla="*/ 0 w 2259201"/>
                <a:gd name="connsiteY4" fmla="*/ 0 h 1355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9201" h="1355520">
                  <a:moveTo>
                    <a:pt x="0" y="0"/>
                  </a:moveTo>
                  <a:lnTo>
                    <a:pt x="2259201" y="0"/>
                  </a:lnTo>
                  <a:lnTo>
                    <a:pt x="2259201" y="1355520"/>
                  </a:lnTo>
                  <a:lnTo>
                    <a:pt x="0" y="1355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800" kern="1200" smtClean="0"/>
                <a:t>Tasks</a:t>
              </a:r>
              <a:endParaRPr lang="en-GB" sz="3800" kern="1200"/>
            </a:p>
          </p:txBody>
        </p:sp>
      </p:grpSp>
      <p:pic>
        <p:nvPicPr>
          <p:cNvPr id="10" name="Graphic 9" descr="Books">
            <a:extLst>
              <a:ext uri="{FF2B5EF4-FFF2-40B4-BE49-F238E27FC236}">
                <a16:creationId xmlns="" xmlns:a16="http://schemas.microsoft.com/office/drawing/2014/main" id="{9392459D-DC73-4CB5-86DF-0EF659FB128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92880" y="8778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86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3222E-6195-42FD-8BC4-0412B26AC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Tagging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51595" y="2049460"/>
            <a:ext cx="9815204" cy="4391012"/>
            <a:chOff x="1051595" y="2049460"/>
            <a:chExt cx="9815204" cy="4391012"/>
          </a:xfrm>
        </p:grpSpPr>
        <p:sp>
          <p:nvSpPr>
            <p:cNvPr id="5" name="Freeform 4"/>
            <p:cNvSpPr/>
            <p:nvPr/>
          </p:nvSpPr>
          <p:spPr>
            <a:xfrm>
              <a:off x="1051595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/>
                <a:t>Aggression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472217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Competition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892839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Conflict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5313460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Cooperation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734082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Creativitiy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8154704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Crying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9575325" y="2049460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Death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051595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Decision Making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472217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Empathy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892839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Fairness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313460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Family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734082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Fighting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154704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Food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575325" y="2953492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/>
                <a:t>Friendship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1051595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Hate</a:t>
              </a:r>
              <a:endParaRPr lang="en-US" sz="18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472217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Hero Play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892839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Humour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313460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Kissing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734082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Language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8154704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Leadership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575325" y="3857524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Love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051595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Lying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72217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Marriage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3892839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/>
                <a:t>Negotiation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313460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Persuasion</a:t>
              </a:r>
              <a:endParaRPr lang="en-US" sz="1800" kern="12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6734082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Relationships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8154704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Religion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9575325" y="4761556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Role play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1051595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Rough and tumble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472217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Sex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3892839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Symbolic play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5313460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Task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6734082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Teamwork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8154704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Temptation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9575325" y="5665588"/>
              <a:ext cx="1291474" cy="774884"/>
            </a:xfrm>
            <a:custGeom>
              <a:avLst/>
              <a:gdLst>
                <a:gd name="connsiteX0" fmla="*/ 0 w 1291474"/>
                <a:gd name="connsiteY0" fmla="*/ 0 h 774884"/>
                <a:gd name="connsiteX1" fmla="*/ 1291474 w 1291474"/>
                <a:gd name="connsiteY1" fmla="*/ 0 h 774884"/>
                <a:gd name="connsiteX2" fmla="*/ 1291474 w 1291474"/>
                <a:gd name="connsiteY2" fmla="*/ 774884 h 774884"/>
                <a:gd name="connsiteX3" fmla="*/ 0 w 1291474"/>
                <a:gd name="connsiteY3" fmla="*/ 774884 h 774884"/>
                <a:gd name="connsiteX4" fmla="*/ 0 w 1291474"/>
                <a:gd name="connsiteY4" fmla="*/ 0 h 77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1474" h="774884">
                  <a:moveTo>
                    <a:pt x="0" y="0"/>
                  </a:moveTo>
                  <a:lnTo>
                    <a:pt x="1291474" y="0"/>
                  </a:lnTo>
                  <a:lnTo>
                    <a:pt x="1291474" y="774884"/>
                  </a:lnTo>
                  <a:lnTo>
                    <a:pt x="0" y="7748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/>
                <a:t>Winning</a:t>
              </a:r>
            </a:p>
          </p:txBody>
        </p:sp>
      </p:grpSp>
      <p:pic>
        <p:nvPicPr>
          <p:cNvPr id="7" name="Graphic 6" descr="Map with pin">
            <a:extLst>
              <a:ext uri="{FF2B5EF4-FFF2-40B4-BE49-F238E27FC236}">
                <a16:creationId xmlns="" xmlns:a16="http://schemas.microsoft.com/office/drawing/2014/main" id="{BA2330A5-719E-452F-85AD-0BA04D0845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85304" y="79875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02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A21FA-1116-4846-8F04-CB6B1C1C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Ethics &amp; Access</a:t>
            </a:r>
          </a:p>
        </p:txBody>
      </p:sp>
      <p:pic>
        <p:nvPicPr>
          <p:cNvPr id="5" name="Graphic 4" descr="Teacher">
            <a:extLst>
              <a:ext uri="{FF2B5EF4-FFF2-40B4-BE49-F238E27FC236}">
                <a16:creationId xmlns="" xmlns:a16="http://schemas.microsoft.com/office/drawing/2014/main" id="{CB7C2847-47BA-424E-B494-92C5C27539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70904" y="877824"/>
            <a:ext cx="914400" cy="914400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9670532"/>
              </p:ext>
            </p:extLst>
          </p:nvPr>
        </p:nvGraphicFramePr>
        <p:xfrm>
          <a:off x="1460938" y="1907838"/>
          <a:ext cx="8607973" cy="4703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222743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216D8A-DCF2-4098-BC75-72706CC0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Ideas &amp; Discussion</a:t>
            </a:r>
            <a:endParaRPr lang="en-GB" dirty="0"/>
          </a:p>
        </p:txBody>
      </p:sp>
      <p:pic>
        <p:nvPicPr>
          <p:cNvPr id="5" name="Graphic 4" descr="Lightbulb">
            <a:extLst>
              <a:ext uri="{FF2B5EF4-FFF2-40B4-BE49-F238E27FC236}">
                <a16:creationId xmlns="" xmlns:a16="http://schemas.microsoft.com/office/drawing/2014/main" id="{15C4C159-B9CC-439D-AD03-80C9EA6DAE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4993" y="813816"/>
            <a:ext cx="914400" cy="9144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286886" y="2613195"/>
            <a:ext cx="9720073" cy="3201596"/>
            <a:chOff x="1024127" y="2287375"/>
            <a:chExt cx="9720073" cy="3201596"/>
          </a:xfrm>
        </p:grpSpPr>
        <p:sp>
          <p:nvSpPr>
            <p:cNvPr id="4" name="Right Arrow 3"/>
            <p:cNvSpPr/>
            <p:nvPr/>
          </p:nvSpPr>
          <p:spPr>
            <a:xfrm>
              <a:off x="4912157" y="2287375"/>
              <a:ext cx="5832043" cy="74455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024128" y="2287375"/>
              <a:ext cx="3888029" cy="744557"/>
            </a:xfrm>
            <a:custGeom>
              <a:avLst/>
              <a:gdLst>
                <a:gd name="connsiteX0" fmla="*/ 0 w 3888029"/>
                <a:gd name="connsiteY0" fmla="*/ 124095 h 744557"/>
                <a:gd name="connsiteX1" fmla="*/ 124095 w 3888029"/>
                <a:gd name="connsiteY1" fmla="*/ 0 h 744557"/>
                <a:gd name="connsiteX2" fmla="*/ 3763934 w 3888029"/>
                <a:gd name="connsiteY2" fmla="*/ 0 h 744557"/>
                <a:gd name="connsiteX3" fmla="*/ 3888029 w 3888029"/>
                <a:gd name="connsiteY3" fmla="*/ 124095 h 744557"/>
                <a:gd name="connsiteX4" fmla="*/ 3888029 w 3888029"/>
                <a:gd name="connsiteY4" fmla="*/ 620462 h 744557"/>
                <a:gd name="connsiteX5" fmla="*/ 3763934 w 3888029"/>
                <a:gd name="connsiteY5" fmla="*/ 744557 h 744557"/>
                <a:gd name="connsiteX6" fmla="*/ 124095 w 3888029"/>
                <a:gd name="connsiteY6" fmla="*/ 744557 h 744557"/>
                <a:gd name="connsiteX7" fmla="*/ 0 w 3888029"/>
                <a:gd name="connsiteY7" fmla="*/ 620462 h 744557"/>
                <a:gd name="connsiteX8" fmla="*/ 0 w 3888029"/>
                <a:gd name="connsiteY8" fmla="*/ 124095 h 74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88029" h="744557">
                  <a:moveTo>
                    <a:pt x="0" y="124095"/>
                  </a:moveTo>
                  <a:cubicBezTo>
                    <a:pt x="0" y="55559"/>
                    <a:pt x="55559" y="0"/>
                    <a:pt x="124095" y="0"/>
                  </a:cubicBezTo>
                  <a:lnTo>
                    <a:pt x="3763934" y="0"/>
                  </a:lnTo>
                  <a:cubicBezTo>
                    <a:pt x="3832470" y="0"/>
                    <a:pt x="3888029" y="55559"/>
                    <a:pt x="3888029" y="124095"/>
                  </a:cubicBezTo>
                  <a:lnTo>
                    <a:pt x="3888029" y="620462"/>
                  </a:lnTo>
                  <a:cubicBezTo>
                    <a:pt x="3888029" y="688998"/>
                    <a:pt x="3832470" y="744557"/>
                    <a:pt x="3763934" y="744557"/>
                  </a:cubicBezTo>
                  <a:lnTo>
                    <a:pt x="124095" y="744557"/>
                  </a:lnTo>
                  <a:cubicBezTo>
                    <a:pt x="55559" y="744557"/>
                    <a:pt x="0" y="688998"/>
                    <a:pt x="0" y="620462"/>
                  </a:cubicBezTo>
                  <a:lnTo>
                    <a:pt x="0" y="1240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786" tIns="82066" rIns="127786" bIns="82066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smtClean="0"/>
                <a:t>Questions</a:t>
              </a:r>
              <a:endParaRPr lang="en-GB" sz="2400" kern="1200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4912157" y="3106388"/>
              <a:ext cx="5832043" cy="74455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1024128" y="3106388"/>
              <a:ext cx="3888029" cy="744557"/>
            </a:xfrm>
            <a:custGeom>
              <a:avLst/>
              <a:gdLst>
                <a:gd name="connsiteX0" fmla="*/ 0 w 3888029"/>
                <a:gd name="connsiteY0" fmla="*/ 124095 h 744557"/>
                <a:gd name="connsiteX1" fmla="*/ 124095 w 3888029"/>
                <a:gd name="connsiteY1" fmla="*/ 0 h 744557"/>
                <a:gd name="connsiteX2" fmla="*/ 3763934 w 3888029"/>
                <a:gd name="connsiteY2" fmla="*/ 0 h 744557"/>
                <a:gd name="connsiteX3" fmla="*/ 3888029 w 3888029"/>
                <a:gd name="connsiteY3" fmla="*/ 124095 h 744557"/>
                <a:gd name="connsiteX4" fmla="*/ 3888029 w 3888029"/>
                <a:gd name="connsiteY4" fmla="*/ 620462 h 744557"/>
                <a:gd name="connsiteX5" fmla="*/ 3763934 w 3888029"/>
                <a:gd name="connsiteY5" fmla="*/ 744557 h 744557"/>
                <a:gd name="connsiteX6" fmla="*/ 124095 w 3888029"/>
                <a:gd name="connsiteY6" fmla="*/ 744557 h 744557"/>
                <a:gd name="connsiteX7" fmla="*/ 0 w 3888029"/>
                <a:gd name="connsiteY7" fmla="*/ 620462 h 744557"/>
                <a:gd name="connsiteX8" fmla="*/ 0 w 3888029"/>
                <a:gd name="connsiteY8" fmla="*/ 124095 h 74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88029" h="744557">
                  <a:moveTo>
                    <a:pt x="0" y="124095"/>
                  </a:moveTo>
                  <a:cubicBezTo>
                    <a:pt x="0" y="55559"/>
                    <a:pt x="55559" y="0"/>
                    <a:pt x="124095" y="0"/>
                  </a:cubicBezTo>
                  <a:lnTo>
                    <a:pt x="3763934" y="0"/>
                  </a:lnTo>
                  <a:cubicBezTo>
                    <a:pt x="3832470" y="0"/>
                    <a:pt x="3888029" y="55559"/>
                    <a:pt x="3888029" y="124095"/>
                  </a:cubicBezTo>
                  <a:lnTo>
                    <a:pt x="3888029" y="620462"/>
                  </a:lnTo>
                  <a:cubicBezTo>
                    <a:pt x="3888029" y="688998"/>
                    <a:pt x="3832470" y="744557"/>
                    <a:pt x="3763934" y="744557"/>
                  </a:cubicBezTo>
                  <a:lnTo>
                    <a:pt x="124095" y="744557"/>
                  </a:lnTo>
                  <a:cubicBezTo>
                    <a:pt x="55559" y="744557"/>
                    <a:pt x="0" y="688998"/>
                    <a:pt x="0" y="620462"/>
                  </a:cubicBezTo>
                  <a:lnTo>
                    <a:pt x="0" y="1240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786" tIns="82066" rIns="127786" bIns="82066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smtClean="0"/>
                <a:t>Research Themes</a:t>
              </a:r>
              <a:endParaRPr lang="en-GB" sz="2400" kern="1200" dirty="0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912157" y="3925401"/>
              <a:ext cx="5832043" cy="74455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ight Arrow 11"/>
            <p:cNvSpPr/>
            <p:nvPr/>
          </p:nvSpPr>
          <p:spPr>
            <a:xfrm>
              <a:off x="4912157" y="4744414"/>
              <a:ext cx="5832043" cy="74455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1024127" y="3925400"/>
              <a:ext cx="3888029" cy="744557"/>
            </a:xfrm>
            <a:custGeom>
              <a:avLst/>
              <a:gdLst>
                <a:gd name="connsiteX0" fmla="*/ 0 w 3888029"/>
                <a:gd name="connsiteY0" fmla="*/ 124095 h 744557"/>
                <a:gd name="connsiteX1" fmla="*/ 124095 w 3888029"/>
                <a:gd name="connsiteY1" fmla="*/ 0 h 744557"/>
                <a:gd name="connsiteX2" fmla="*/ 3763934 w 3888029"/>
                <a:gd name="connsiteY2" fmla="*/ 0 h 744557"/>
                <a:gd name="connsiteX3" fmla="*/ 3888029 w 3888029"/>
                <a:gd name="connsiteY3" fmla="*/ 124095 h 744557"/>
                <a:gd name="connsiteX4" fmla="*/ 3888029 w 3888029"/>
                <a:gd name="connsiteY4" fmla="*/ 620462 h 744557"/>
                <a:gd name="connsiteX5" fmla="*/ 3763934 w 3888029"/>
                <a:gd name="connsiteY5" fmla="*/ 744557 h 744557"/>
                <a:gd name="connsiteX6" fmla="*/ 124095 w 3888029"/>
                <a:gd name="connsiteY6" fmla="*/ 744557 h 744557"/>
                <a:gd name="connsiteX7" fmla="*/ 0 w 3888029"/>
                <a:gd name="connsiteY7" fmla="*/ 620462 h 744557"/>
                <a:gd name="connsiteX8" fmla="*/ 0 w 3888029"/>
                <a:gd name="connsiteY8" fmla="*/ 124095 h 74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88029" h="744557">
                  <a:moveTo>
                    <a:pt x="0" y="124095"/>
                  </a:moveTo>
                  <a:cubicBezTo>
                    <a:pt x="0" y="55559"/>
                    <a:pt x="55559" y="0"/>
                    <a:pt x="124095" y="0"/>
                  </a:cubicBezTo>
                  <a:lnTo>
                    <a:pt x="3763934" y="0"/>
                  </a:lnTo>
                  <a:cubicBezTo>
                    <a:pt x="3832470" y="0"/>
                    <a:pt x="3888029" y="55559"/>
                    <a:pt x="3888029" y="124095"/>
                  </a:cubicBezTo>
                  <a:lnTo>
                    <a:pt x="3888029" y="620462"/>
                  </a:lnTo>
                  <a:cubicBezTo>
                    <a:pt x="3888029" y="688998"/>
                    <a:pt x="3832470" y="744557"/>
                    <a:pt x="3763934" y="744557"/>
                  </a:cubicBezTo>
                  <a:lnTo>
                    <a:pt x="124095" y="744557"/>
                  </a:lnTo>
                  <a:cubicBezTo>
                    <a:pt x="55559" y="744557"/>
                    <a:pt x="0" y="688998"/>
                    <a:pt x="0" y="620462"/>
                  </a:cubicBezTo>
                  <a:lnTo>
                    <a:pt x="0" y="1240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786" tIns="82066" rIns="127786" bIns="82066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smtClean="0"/>
                <a:t>Depth of Story</a:t>
              </a:r>
              <a:endParaRPr lang="en-GB" sz="24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024127" y="4744412"/>
              <a:ext cx="3888029" cy="744557"/>
            </a:xfrm>
            <a:custGeom>
              <a:avLst/>
              <a:gdLst>
                <a:gd name="connsiteX0" fmla="*/ 0 w 3888029"/>
                <a:gd name="connsiteY0" fmla="*/ 124095 h 744557"/>
                <a:gd name="connsiteX1" fmla="*/ 124095 w 3888029"/>
                <a:gd name="connsiteY1" fmla="*/ 0 h 744557"/>
                <a:gd name="connsiteX2" fmla="*/ 3763934 w 3888029"/>
                <a:gd name="connsiteY2" fmla="*/ 0 h 744557"/>
                <a:gd name="connsiteX3" fmla="*/ 3888029 w 3888029"/>
                <a:gd name="connsiteY3" fmla="*/ 124095 h 744557"/>
                <a:gd name="connsiteX4" fmla="*/ 3888029 w 3888029"/>
                <a:gd name="connsiteY4" fmla="*/ 620462 h 744557"/>
                <a:gd name="connsiteX5" fmla="*/ 3763934 w 3888029"/>
                <a:gd name="connsiteY5" fmla="*/ 744557 h 744557"/>
                <a:gd name="connsiteX6" fmla="*/ 124095 w 3888029"/>
                <a:gd name="connsiteY6" fmla="*/ 744557 h 744557"/>
                <a:gd name="connsiteX7" fmla="*/ 0 w 3888029"/>
                <a:gd name="connsiteY7" fmla="*/ 620462 h 744557"/>
                <a:gd name="connsiteX8" fmla="*/ 0 w 3888029"/>
                <a:gd name="connsiteY8" fmla="*/ 124095 h 74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88029" h="744557">
                  <a:moveTo>
                    <a:pt x="0" y="124095"/>
                  </a:moveTo>
                  <a:cubicBezTo>
                    <a:pt x="0" y="55559"/>
                    <a:pt x="55559" y="0"/>
                    <a:pt x="124095" y="0"/>
                  </a:cubicBezTo>
                  <a:lnTo>
                    <a:pt x="3763934" y="0"/>
                  </a:lnTo>
                  <a:cubicBezTo>
                    <a:pt x="3832470" y="0"/>
                    <a:pt x="3888029" y="55559"/>
                    <a:pt x="3888029" y="124095"/>
                  </a:cubicBezTo>
                  <a:lnTo>
                    <a:pt x="3888029" y="620462"/>
                  </a:lnTo>
                  <a:cubicBezTo>
                    <a:pt x="3888029" y="688998"/>
                    <a:pt x="3832470" y="744557"/>
                    <a:pt x="3763934" y="744557"/>
                  </a:cubicBezTo>
                  <a:lnTo>
                    <a:pt x="124095" y="744557"/>
                  </a:lnTo>
                  <a:cubicBezTo>
                    <a:pt x="55559" y="744557"/>
                    <a:pt x="0" y="688998"/>
                    <a:pt x="0" y="620462"/>
                  </a:cubicBezTo>
                  <a:lnTo>
                    <a:pt x="0" y="1240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786" tIns="82066" rIns="127786" bIns="82066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smtClean="0"/>
                <a:t>Usability testers?</a:t>
              </a:r>
              <a:endParaRPr lang="en-GB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36135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238</Words>
  <Application>Microsoft Office PowerPoint</Application>
  <PresentationFormat>Widescreen</PresentationFormat>
  <Paragraphs>95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Tw Cen MT Condensed</vt:lpstr>
      <vt:lpstr>Wingdings 3</vt:lpstr>
      <vt:lpstr>Integral</vt:lpstr>
      <vt:lpstr>“Even if you do cuddles, you get coleslaws” An introduction to Secret Lives Data </vt:lpstr>
      <vt:lpstr>Outline</vt:lpstr>
      <vt:lpstr>Content</vt:lpstr>
      <vt:lpstr>Process</vt:lpstr>
      <vt:lpstr>Themes</vt:lpstr>
      <vt:lpstr>Tagging</vt:lpstr>
      <vt:lpstr>Ethics &amp; Access</vt:lpstr>
      <vt:lpstr>Ideas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“Even if you do cuddles, you get coleslaws”</dc:title>
  <dc:creator>Hannah Brana-Martin</dc:creator>
  <cp:lastModifiedBy>Hannah Brana-Martin</cp:lastModifiedBy>
  <cp:revision>74</cp:revision>
  <cp:lastPrinted>2017-11-14T11:13:50Z</cp:lastPrinted>
  <dcterms:created xsi:type="dcterms:W3CDTF">2017-11-01T10:56:14Z</dcterms:created>
  <dcterms:modified xsi:type="dcterms:W3CDTF">2017-11-15T15:19:25Z</dcterms:modified>
</cp:coreProperties>
</file>